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5"/>
  </p:notesMasterIdLst>
  <p:sldIdLst>
    <p:sldId id="390" r:id="rId2"/>
    <p:sldId id="391" r:id="rId3"/>
    <p:sldId id="392" r:id="rId4"/>
    <p:sldId id="393" r:id="rId5"/>
    <p:sldId id="394" r:id="rId6"/>
    <p:sldId id="395" r:id="rId7"/>
    <p:sldId id="396" r:id="rId8"/>
    <p:sldId id="397" r:id="rId9"/>
    <p:sldId id="398" r:id="rId10"/>
    <p:sldId id="399" r:id="rId11"/>
    <p:sldId id="400" r:id="rId12"/>
    <p:sldId id="401" r:id="rId13"/>
    <p:sldId id="402" r:id="rId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44" autoAdjust="0"/>
    <p:restoredTop sz="81703" autoAdjust="0"/>
  </p:normalViewPr>
  <p:slideViewPr>
    <p:cSldViewPr>
      <p:cViewPr>
        <p:scale>
          <a:sx n="60" d="100"/>
          <a:sy n="60" d="100"/>
        </p:scale>
        <p:origin x="-2256" y="-566"/>
      </p:cViewPr>
      <p:guideLst>
        <p:guide orient="horz" pos="81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8" d="100"/>
        <a:sy n="88" d="100"/>
      </p:scale>
      <p:origin x="0" y="42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15CBF6B4-C352-4A0F-A5B7-04E7797924F7}" type="datetimeFigureOut">
              <a:rPr lang="en-US"/>
              <a:pPr>
                <a:defRPr/>
              </a:pPr>
              <a:t>3/21/2011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28CF47C1-1607-400D-B157-BA4580D294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1349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1100" dirty="0" smtClean="0">
              <a:latin typeface="Gill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CF47C1-1607-400D-B157-BA4580D294F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42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CF47C1-1607-400D-B157-BA4580D294F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36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CF47C1-1607-400D-B157-BA4580D294F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978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EA5E05-36F9-495A-8152-839F414AFA34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91EF6B-DDE1-43DD-A4DE-42A228C689F8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FD5BE4-DE91-4E37-87A2-9FBEB649B52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55F62F-6401-497C-BA3F-59B6E85C71B2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B7AEBD-14D9-4406-89BE-59192141C904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593798-D5BA-405F-BBA9-362ACF37F83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B7615-477F-415C-8FDD-9C6335AACAAF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D5877D-8004-487D-A7DC-36AB0BDB74A6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803320-5E0E-4472-A35D-CE4D380575DB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4CA884-92BA-4973-BDBE-E0589F7808DB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bg1"/>
                </a:solidFill>
                <a:latin typeface="HPFutura Book" pitchFamily="50" charset="0"/>
                <a:cs typeface="Arial" charset="0"/>
              </a:defRPr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bg1"/>
                </a:solidFill>
                <a:latin typeface="HPFutura Book" pitchFamily="50" charset="0"/>
                <a:cs typeface="Arial" charset="0"/>
              </a:defRPr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chemeClr val="bg1"/>
                </a:solidFill>
                <a:latin typeface="HPFutura Book" pitchFamily="50" charset="0"/>
                <a:cs typeface="Arial" charset="0"/>
              </a:defRPr>
            </a:lvl1pPr>
          </a:lstStyle>
          <a:p>
            <a:pPr>
              <a:defRPr/>
            </a:pPr>
            <a:fld id="{6A9291DD-8453-4DB1-B0BF-02CFBFE09E9F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7" name="Picture 6" descr="13degree_bkgd_blue_v4.png"/>
          <p:cNvPicPr>
            <a:picLocks noChangeAspect="1"/>
          </p:cNvPicPr>
          <p:nvPr userDrawn="1"/>
        </p:nvPicPr>
        <p:blipFill rotWithShape="1">
          <a:blip r:embed="rId15" cstate="print"/>
          <a:srcRect r="24980"/>
          <a:stretch/>
        </p:blipFill>
        <p:spPr>
          <a:xfrm>
            <a:off x="-1" y="1786"/>
            <a:ext cx="9144001" cy="685621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HPFutura Book" pitchFamily="50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HPFutura Book" pitchFamily="50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HPFutura Book" pitchFamily="50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HPFutura Book" pitchFamily="50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HPFutura Book" pitchFamily="50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HPFutura Book" pitchFamily="50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HPFutura Book" pitchFamily="50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HPFutura Book" pitchFamily="50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HPFutura Book" pitchFamily="50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HPFutura Book" pitchFamily="50" charset="0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981200"/>
            <a:ext cx="8534400" cy="1143000"/>
          </a:xfrm>
        </p:spPr>
        <p:txBody>
          <a:bodyPr/>
          <a:lstStyle/>
          <a:p>
            <a:pPr algn="l"/>
            <a:r>
              <a:rPr lang="en-US" dirty="0" err="1">
                <a:latin typeface="微软雅黑" pitchFamily="34" charset="-122"/>
                <a:ea typeface="微软雅黑" pitchFamily="34" charset="-122"/>
              </a:rPr>
              <a:t>WebOS</a:t>
            </a:r>
            <a:r>
              <a:rPr lang="en-US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带你走进真实的 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”WEB” OS</a:t>
            </a:r>
            <a:endParaRPr lang="en-US" dirty="0">
              <a:latin typeface="Jokerman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05400" y="449580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惠普个人服务事业部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朱明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Email: mingz@hp.com</a:t>
            </a:r>
          </a:p>
        </p:txBody>
      </p:sp>
    </p:spTree>
    <p:extLst>
      <p:ext uri="{BB962C8B-B14F-4D97-AF65-F5344CB8AC3E}">
        <p14:creationId xmlns:p14="http://schemas.microsoft.com/office/powerpoint/2010/main" val="75643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开发基于</a:t>
            </a:r>
            <a:r>
              <a:rPr lang="en-US" altLang="zh-CN" sz="4000" dirty="0">
                <a:latin typeface="微软雅黑" pitchFamily="34" charset="-122"/>
                <a:ea typeface="微软雅黑" pitchFamily="34" charset="-122"/>
              </a:rPr>
              <a:t>WEB </a:t>
            </a:r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技术的</a:t>
            </a:r>
            <a:r>
              <a:rPr lang="en-US" altLang="zh-CN" sz="4000" dirty="0">
                <a:latin typeface="微软雅黑" pitchFamily="34" charset="-122"/>
                <a:ea typeface="微软雅黑" pitchFamily="34" charset="-122"/>
              </a:rPr>
              <a:t>WEBOS </a:t>
            </a:r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应用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如果你想要做更加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Amazing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的事情。请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用</a:t>
            </a:r>
            <a:endParaRPr lang="en-US" dirty="0">
              <a:latin typeface="微软雅黑" pitchFamily="34" charset="-122"/>
              <a:ea typeface="微软雅黑" pitchFamily="34" charset="-122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216" y="1739900"/>
            <a:ext cx="9142884" cy="5143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0536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latin typeface="微软雅黑" pitchFamily="34" charset="-122"/>
                <a:ea typeface="微软雅黑" pitchFamily="34" charset="-122"/>
              </a:rPr>
              <a:t>赚取零花钱的新机会（</a:t>
            </a:r>
            <a:r>
              <a:rPr lang="en-US" altLang="zh-CN" sz="3600" dirty="0">
                <a:latin typeface="微软雅黑" pitchFamily="34" charset="-122"/>
                <a:ea typeface="微软雅黑" pitchFamily="34" charset="-122"/>
              </a:rPr>
              <a:t>App Catalog</a:t>
            </a:r>
            <a:r>
              <a:rPr lang="zh-CN" altLang="en-US" sz="3600" dirty="0">
                <a:latin typeface="微软雅黑" pitchFamily="34" charset="-122"/>
                <a:ea typeface="微软雅黑" pitchFamily="34" charset="-122"/>
              </a:rPr>
              <a:t>）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defRPr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写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程序的最高境界是什么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？赚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钱。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352800"/>
            <a:ext cx="5638800" cy="315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2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演示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小游戏</a:t>
            </a:r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9175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4000" dirty="0" smtClean="0">
                <a:latin typeface="微软雅黑" pitchFamily="34" charset="-122"/>
                <a:ea typeface="微软雅黑" pitchFamily="34" charset="-122"/>
              </a:rPr>
              <a:t>谢谢大家！</a:t>
            </a:r>
            <a:endParaRPr lang="en-US" sz="3200" dirty="0">
              <a:latin typeface="微软雅黑" pitchFamily="34" charset="-122"/>
              <a:ea typeface="微软雅黑" pitchFamily="34" charset="-122"/>
            </a:endParaRPr>
          </a:p>
          <a:p>
            <a:pPr lvl="2"/>
            <a:endParaRPr lang="en-US" altLang="zh-CN" sz="3200" dirty="0" smtClean="0">
              <a:latin typeface="微软雅黑" pitchFamily="34" charset="-122"/>
              <a:ea typeface="微软雅黑" pitchFamily="34" charset="-122"/>
            </a:endParaRPr>
          </a:p>
          <a:p>
            <a:pPr lvl="2"/>
            <a:r>
              <a:rPr lang="zh-CN" altLang="en-US" sz="3200" dirty="0" smtClean="0">
                <a:latin typeface="微软雅黑" pitchFamily="34" charset="-122"/>
                <a:ea typeface="微软雅黑" pitchFamily="34" charset="-122"/>
              </a:rPr>
              <a:t>同时要谢谢</a:t>
            </a:r>
            <a:r>
              <a:rPr lang="en-US" altLang="zh-CN" sz="3200" dirty="0">
                <a:latin typeface="微软雅黑" pitchFamily="34" charset="-122"/>
                <a:ea typeface="微软雅黑" pitchFamily="34" charset="-122"/>
              </a:rPr>
              <a:t>Chan, </a:t>
            </a:r>
            <a:r>
              <a:rPr lang="en-US" altLang="zh-CN" sz="3200" dirty="0" smtClean="0">
                <a:latin typeface="微软雅黑" pitchFamily="34" charset="-122"/>
                <a:ea typeface="微软雅黑" pitchFamily="34" charset="-122"/>
              </a:rPr>
              <a:t>Connie </a:t>
            </a:r>
            <a:r>
              <a:rPr lang="zh-CN" altLang="en-US" sz="3200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sz="3200" dirty="0" smtClean="0">
                <a:latin typeface="微软雅黑" pitchFamily="34" charset="-122"/>
                <a:ea typeface="微软雅黑" pitchFamily="34" charset="-122"/>
              </a:rPr>
              <a:t>Gray</a:t>
            </a:r>
          </a:p>
          <a:p>
            <a:pPr lvl="2"/>
            <a:endParaRPr lang="en-US" sz="3200" dirty="0" smtClean="0">
              <a:latin typeface="微软雅黑" pitchFamily="34" charset="-122"/>
              <a:ea typeface="微软雅黑" pitchFamily="34" charset="-122"/>
            </a:endParaRPr>
          </a:p>
          <a:p>
            <a:pPr lvl="2"/>
            <a:r>
              <a:rPr lang="zh-CN" altLang="en-US" sz="3200" dirty="0">
                <a:latin typeface="微软雅黑" pitchFamily="34" charset="-122"/>
                <a:ea typeface="微软雅黑" pitchFamily="34" charset="-122"/>
              </a:rPr>
              <a:t>如</a:t>
            </a:r>
            <a:r>
              <a:rPr lang="zh-CN" altLang="en-US" sz="3200" dirty="0" smtClean="0">
                <a:latin typeface="微软雅黑" pitchFamily="34" charset="-122"/>
                <a:ea typeface="微软雅黑" pitchFamily="34" charset="-122"/>
              </a:rPr>
              <a:t>果大家对</a:t>
            </a:r>
            <a:r>
              <a:rPr lang="en-US" altLang="zh-CN" sz="3200" dirty="0" err="1" smtClean="0">
                <a:latin typeface="微软雅黑" pitchFamily="34" charset="-122"/>
                <a:ea typeface="微软雅黑" pitchFamily="34" charset="-122"/>
              </a:rPr>
              <a:t>WebOS</a:t>
            </a:r>
            <a:r>
              <a:rPr lang="en-US" altLang="zh-CN" sz="32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3200" dirty="0" smtClean="0">
                <a:latin typeface="微软雅黑" pitchFamily="34" charset="-122"/>
                <a:ea typeface="微软雅黑" pitchFamily="34" charset="-122"/>
              </a:rPr>
              <a:t>感兴趣的话，还可以参加</a:t>
            </a:r>
            <a:r>
              <a:rPr lang="zh-CN" altLang="en-US" sz="3200" dirty="0">
                <a:latin typeface="微软雅黑" pitchFamily="34" charset="-122"/>
                <a:ea typeface="微软雅黑" pitchFamily="34" charset="-122"/>
              </a:rPr>
              <a:t>我</a:t>
            </a:r>
            <a:r>
              <a:rPr lang="zh-CN" altLang="en-US" sz="3200" dirty="0" smtClean="0">
                <a:latin typeface="微软雅黑" pitchFamily="34" charset="-122"/>
                <a:ea typeface="微软雅黑" pitchFamily="34" charset="-122"/>
              </a:rPr>
              <a:t>们在</a:t>
            </a:r>
            <a:r>
              <a:rPr lang="en-US" altLang="zh-CN" sz="3200" dirty="0" smtClean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3200" dirty="0" smtClean="0">
                <a:latin typeface="微软雅黑" pitchFamily="34" charset="-122"/>
                <a:ea typeface="微软雅黑" pitchFamily="34" charset="-122"/>
              </a:rPr>
              <a:t>月份组织的</a:t>
            </a:r>
            <a:r>
              <a:rPr lang="en-US" altLang="zh-CN" sz="3200" dirty="0" err="1" smtClean="0">
                <a:latin typeface="微软雅黑" pitchFamily="34" charset="-122"/>
                <a:ea typeface="微软雅黑" pitchFamily="34" charset="-122"/>
              </a:rPr>
              <a:t>WebOS</a:t>
            </a:r>
            <a:r>
              <a:rPr lang="zh-CN" altLang="en-US" sz="3200" dirty="0" smtClean="0">
                <a:latin typeface="微软雅黑" pitchFamily="34" charset="-122"/>
                <a:ea typeface="微软雅黑" pitchFamily="34" charset="-122"/>
              </a:rPr>
              <a:t>开发者大会。</a:t>
            </a:r>
            <a:endParaRPr lang="en-US" sz="32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626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内容提要</a:t>
            </a:r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>
                <a:latin typeface="微软雅黑" pitchFamily="34" charset="-122"/>
                <a:ea typeface="微软雅黑" pitchFamily="34" charset="-122"/>
              </a:rPr>
              <a:t>HTML5 </a:t>
            </a:r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的前世今生</a:t>
            </a:r>
            <a:endParaRPr lang="en-US" altLang="zh-CN" sz="2800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8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sz="2800" dirty="0" smtClean="0">
                <a:latin typeface="微软雅黑" pitchFamily="34" charset="-122"/>
                <a:ea typeface="微软雅黑" pitchFamily="34" charset="-122"/>
              </a:rPr>
              <a:t>W</a:t>
            </a:r>
            <a:r>
              <a:rPr lang="en-US" altLang="zh-CN" sz="2800" dirty="0" smtClean="0">
                <a:latin typeface="微软雅黑" pitchFamily="34" charset="-122"/>
                <a:ea typeface="微软雅黑" pitchFamily="34" charset="-122"/>
              </a:rPr>
              <a:t>EBOS</a:t>
            </a:r>
            <a:r>
              <a:rPr lang="en-US" sz="28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dirty="0" smtClean="0">
                <a:latin typeface="微软雅黑" pitchFamily="34" charset="-122"/>
                <a:ea typeface="微软雅黑" pitchFamily="34" charset="-122"/>
              </a:rPr>
              <a:t>+ HTML5 = </a:t>
            </a:r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新的机遇</a:t>
            </a:r>
            <a:endParaRPr lang="en-US" altLang="zh-CN" sz="2800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8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开</a:t>
            </a:r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发基于</a:t>
            </a:r>
            <a:r>
              <a:rPr lang="en-US" altLang="zh-CN" sz="2800" dirty="0" smtClean="0">
                <a:latin typeface="微软雅黑" pitchFamily="34" charset="-122"/>
                <a:ea typeface="微软雅黑" pitchFamily="34" charset="-122"/>
              </a:rPr>
              <a:t>WEB </a:t>
            </a:r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技术的</a:t>
            </a:r>
            <a:r>
              <a:rPr lang="en-US" altLang="zh-CN" sz="2800" dirty="0" smtClean="0">
                <a:latin typeface="微软雅黑" pitchFamily="34" charset="-122"/>
                <a:ea typeface="微软雅黑" pitchFamily="34" charset="-122"/>
              </a:rPr>
              <a:t>WEBOS </a:t>
            </a:r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应用</a:t>
            </a:r>
            <a:endParaRPr lang="en-US" altLang="zh-CN" sz="2800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8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赚取零花钱的新机会</a:t>
            </a:r>
            <a:r>
              <a:rPr lang="en-US" altLang="zh-CN" sz="2800" dirty="0" smtClean="0">
                <a:latin typeface="微软雅黑" pitchFamily="34" charset="-122"/>
                <a:ea typeface="微软雅黑" pitchFamily="34" charset="-122"/>
              </a:rPr>
              <a:t>(App Catalog)</a:t>
            </a:r>
          </a:p>
          <a:p>
            <a:endParaRPr lang="en-US" altLang="zh-CN" sz="28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一个简</a:t>
            </a: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单</a:t>
            </a:r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的游戏</a:t>
            </a:r>
            <a:endParaRPr lang="en-US" sz="28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373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228600" y="1600200"/>
            <a:ext cx="8839200" cy="4572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      HTML4                         XML                         XHTML                    HTML5</a:t>
            </a:r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微软雅黑" pitchFamily="34" charset="-122"/>
                <a:ea typeface="微软雅黑" pitchFamily="34" charset="-122"/>
              </a:rPr>
              <a:t>HTML5 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的前世今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生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28600" y="2209800"/>
            <a:ext cx="2057400" cy="4038600"/>
          </a:xfrm>
          <a:prstGeom prst="roundRect">
            <a:avLst/>
          </a:prstGeom>
          <a:solidFill>
            <a:schemeClr val="accent4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结构松散，缺乏书写规范，影响数据交换</a:t>
            </a:r>
          </a:p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无法处理非常规内容</a:t>
            </a:r>
          </a:p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对显示设备没有足够的支持</a:t>
            </a:r>
          </a:p>
          <a:p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514600" y="2209800"/>
            <a:ext cx="2057400" cy="4038600"/>
          </a:xfrm>
          <a:prstGeom prst="roundRect">
            <a:avLst/>
          </a:prstGeom>
          <a:solidFill>
            <a:schemeClr val="accent4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能够解决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HTML4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的问题，但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是大量的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HTML4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文档难以割舍</a:t>
            </a:r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800600" y="2209800"/>
            <a:ext cx="2057400" cy="4038600"/>
          </a:xfrm>
          <a:prstGeom prst="roundRect">
            <a:avLst/>
          </a:prstGeom>
          <a:solidFill>
            <a:schemeClr val="accent4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看上去可以解决问题，实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际在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XHTML2.0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时遇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到了更多问题</a:t>
            </a:r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010400" y="2209800"/>
            <a:ext cx="2057400" cy="4038600"/>
          </a:xfrm>
          <a:prstGeom prst="roundRect">
            <a:avLst/>
          </a:prstGeom>
          <a:solidFill>
            <a:schemeClr val="accent4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做得更好。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RIA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多媒体播放</a:t>
            </a:r>
          </a:p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离线存储</a:t>
            </a:r>
          </a:p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更加语义化的代码</a:t>
            </a:r>
          </a:p>
          <a:p>
            <a:pPr algn="ctr"/>
            <a:endParaRPr lang="en-US" dirty="0"/>
          </a:p>
        </p:txBody>
      </p:sp>
      <p:sp>
        <p:nvSpPr>
          <p:cNvPr id="14" name="Notched Right Arrow 13"/>
          <p:cNvSpPr/>
          <p:nvPr/>
        </p:nvSpPr>
        <p:spPr>
          <a:xfrm>
            <a:off x="1905000" y="1638300"/>
            <a:ext cx="914400" cy="381000"/>
          </a:xfrm>
          <a:prstGeom prst="notched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Notched Right Arrow 14"/>
          <p:cNvSpPr/>
          <p:nvPr/>
        </p:nvSpPr>
        <p:spPr>
          <a:xfrm>
            <a:off x="4343400" y="1676400"/>
            <a:ext cx="914400" cy="342900"/>
          </a:xfrm>
          <a:prstGeom prst="notched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Notched Right Arrow 15"/>
          <p:cNvSpPr/>
          <p:nvPr/>
        </p:nvSpPr>
        <p:spPr>
          <a:xfrm>
            <a:off x="6629400" y="1676400"/>
            <a:ext cx="914400" cy="381000"/>
          </a:xfrm>
          <a:prstGeom prst="notched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80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WEBOS +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HTML5 =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新的机遇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我们用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HTML5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技术能干些什么呢？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dirty="0">
              <a:latin typeface="微软雅黑" pitchFamily="34" charset="-122"/>
              <a:ea typeface="微软雅黑" pitchFamily="34" charset="-122"/>
            </a:endParaRPr>
          </a:p>
          <a:p>
            <a:endParaRPr lang="en-US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dirty="0">
              <a:latin typeface="微软雅黑" pitchFamily="34" charset="-122"/>
              <a:ea typeface="微软雅黑" pitchFamily="34" charset="-122"/>
            </a:endParaRPr>
          </a:p>
          <a:p>
            <a:endParaRPr lang="en-US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dirty="0">
              <a:latin typeface="微软雅黑" pitchFamily="34" charset="-122"/>
              <a:ea typeface="微软雅黑" pitchFamily="34" charset="-122"/>
            </a:endParaRPr>
          </a:p>
          <a:p>
            <a:endParaRPr lang="en-US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还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有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WEBOS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应用程序</a:t>
            </a:r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67" y="3200400"/>
            <a:ext cx="1275134" cy="15971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725951"/>
            <a:ext cx="1751700" cy="15584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91615"/>
            <a:ext cx="2375803" cy="224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82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WEBOS +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HTML5 = 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新的机遇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多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大部分  超大规模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WEBOS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上很多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都是使用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技术开发的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WEBOS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支持大部分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HTML5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的特性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有着超大规模的潜在开发者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dirty="0">
              <a:latin typeface="微软雅黑" pitchFamily="34" charset="-122"/>
              <a:ea typeface="微软雅黑" pitchFamily="34" charset="-122"/>
            </a:endParaRPr>
          </a:p>
          <a:p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3723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WEBOS +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HTML5 = 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新的机遇</a:t>
            </a:r>
            <a:endParaRPr lang="en-US" dirty="0"/>
          </a:p>
        </p:txBody>
      </p:sp>
      <p:sp>
        <p:nvSpPr>
          <p:cNvPr id="32" name="Rectangle 3"/>
          <p:cNvSpPr>
            <a:spLocks/>
          </p:cNvSpPr>
          <p:nvPr/>
        </p:nvSpPr>
        <p:spPr bwMode="auto">
          <a:xfrm>
            <a:off x="355120" y="1447800"/>
            <a:ext cx="8560829" cy="706164"/>
          </a:xfrm>
          <a:prstGeom prst="rect">
            <a:avLst/>
          </a:prstGeom>
          <a:solidFill>
            <a:srgbClr val="16161A">
              <a:alpha val="50196"/>
            </a:srgbClr>
          </a:solidFill>
          <a:ln w="127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3" name="Rectangle 4"/>
          <p:cNvSpPr>
            <a:spLocks/>
          </p:cNvSpPr>
          <p:nvPr/>
        </p:nvSpPr>
        <p:spPr bwMode="auto">
          <a:xfrm>
            <a:off x="2286000" y="1449079"/>
            <a:ext cx="4832067" cy="70616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50800" tIns="50800" rIns="50800" bIns="50800" anchor="ctr"/>
          <a:lstStyle/>
          <a:p>
            <a:pPr algn="ctr">
              <a:defRPr/>
            </a:pPr>
            <a:r>
              <a:rPr lang="en-US" sz="2000" dirty="0" err="1">
                <a:solidFill>
                  <a:srgbClr val="FFFFFF"/>
                </a:solidFill>
                <a:latin typeface="Apres Regular" charset="0"/>
                <a:sym typeface="Apres Regular" charset="0"/>
              </a:rPr>
              <a:t>webOS</a:t>
            </a:r>
            <a:r>
              <a:rPr lang="en-US" sz="2000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 Service Bus</a:t>
            </a:r>
          </a:p>
        </p:txBody>
      </p:sp>
      <p:sp>
        <p:nvSpPr>
          <p:cNvPr id="34" name="Rectangle 5"/>
          <p:cNvSpPr>
            <a:spLocks/>
          </p:cNvSpPr>
          <p:nvPr/>
        </p:nvSpPr>
        <p:spPr bwMode="auto">
          <a:xfrm>
            <a:off x="1315404" y="2152689"/>
            <a:ext cx="122589" cy="204316"/>
          </a:xfrm>
          <a:prstGeom prst="rect">
            <a:avLst/>
          </a:prstGeom>
          <a:solidFill>
            <a:srgbClr val="16161A">
              <a:alpha val="63921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5" name="Rectangle 6"/>
          <p:cNvSpPr>
            <a:spLocks/>
          </p:cNvSpPr>
          <p:nvPr/>
        </p:nvSpPr>
        <p:spPr bwMode="auto">
          <a:xfrm>
            <a:off x="3491366" y="2152689"/>
            <a:ext cx="122589" cy="204316"/>
          </a:xfrm>
          <a:prstGeom prst="rect">
            <a:avLst/>
          </a:prstGeom>
          <a:solidFill>
            <a:srgbClr val="16161A">
              <a:alpha val="63921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6" name="Rectangle 7"/>
          <p:cNvSpPr>
            <a:spLocks/>
          </p:cNvSpPr>
          <p:nvPr/>
        </p:nvSpPr>
        <p:spPr bwMode="auto">
          <a:xfrm>
            <a:off x="5646897" y="2152689"/>
            <a:ext cx="122589" cy="204316"/>
          </a:xfrm>
          <a:prstGeom prst="rect">
            <a:avLst/>
          </a:prstGeom>
          <a:solidFill>
            <a:srgbClr val="16161A">
              <a:alpha val="63921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7" name="Rectangle 8"/>
          <p:cNvSpPr>
            <a:spLocks/>
          </p:cNvSpPr>
          <p:nvPr/>
        </p:nvSpPr>
        <p:spPr bwMode="auto">
          <a:xfrm>
            <a:off x="7271208" y="2152688"/>
            <a:ext cx="122589" cy="245179"/>
          </a:xfrm>
          <a:prstGeom prst="rect">
            <a:avLst/>
          </a:prstGeom>
          <a:solidFill>
            <a:srgbClr val="16161A">
              <a:alpha val="63921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8" name="Rectangle 9"/>
          <p:cNvSpPr>
            <a:spLocks/>
          </p:cNvSpPr>
          <p:nvPr/>
        </p:nvSpPr>
        <p:spPr bwMode="auto">
          <a:xfrm>
            <a:off x="8354081" y="2152688"/>
            <a:ext cx="122589" cy="245179"/>
          </a:xfrm>
          <a:prstGeom prst="rect">
            <a:avLst/>
          </a:prstGeom>
          <a:solidFill>
            <a:srgbClr val="16161A">
              <a:alpha val="63921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9" name="AutoShape 10"/>
          <p:cNvSpPr>
            <a:spLocks/>
          </p:cNvSpPr>
          <p:nvPr/>
        </p:nvSpPr>
        <p:spPr bwMode="auto">
          <a:xfrm>
            <a:off x="6852360" y="4124335"/>
            <a:ext cx="2043158" cy="766185"/>
          </a:xfrm>
          <a:prstGeom prst="roundRect">
            <a:avLst>
              <a:gd name="adj" fmla="val 10241"/>
            </a:avLst>
          </a:prstGeom>
          <a:gradFill rotWithShape="0">
            <a:gsLst>
              <a:gs pos="0">
                <a:srgbClr val="1A6DC8">
                  <a:alpha val="87999"/>
                </a:srgbClr>
              </a:gs>
              <a:gs pos="100000">
                <a:srgbClr val="294D91">
                  <a:alpha val="87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40" name="Rectangle 11"/>
          <p:cNvSpPr>
            <a:spLocks/>
          </p:cNvSpPr>
          <p:nvPr/>
        </p:nvSpPr>
        <p:spPr bwMode="auto">
          <a:xfrm>
            <a:off x="6854913" y="4323543"/>
            <a:ext cx="2043158" cy="3677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Activity Manager</a:t>
            </a:r>
          </a:p>
        </p:txBody>
      </p:sp>
      <p:sp>
        <p:nvSpPr>
          <p:cNvPr id="41" name="AutoShape 12"/>
          <p:cNvSpPr>
            <a:spLocks/>
          </p:cNvSpPr>
          <p:nvPr/>
        </p:nvSpPr>
        <p:spPr bwMode="auto">
          <a:xfrm>
            <a:off x="4686613" y="2346789"/>
            <a:ext cx="2043158" cy="766185"/>
          </a:xfrm>
          <a:prstGeom prst="roundRect">
            <a:avLst>
              <a:gd name="adj" fmla="val 10241"/>
            </a:avLst>
          </a:prstGeom>
          <a:gradFill rotWithShape="0">
            <a:gsLst>
              <a:gs pos="0">
                <a:srgbClr val="57800E">
                  <a:alpha val="65999"/>
                </a:srgbClr>
              </a:gs>
              <a:gs pos="100000">
                <a:srgbClr val="3E5A0C">
                  <a:alpha val="65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42" name="Rectangle 13"/>
          <p:cNvSpPr>
            <a:spLocks/>
          </p:cNvSpPr>
          <p:nvPr/>
        </p:nvSpPr>
        <p:spPr bwMode="auto">
          <a:xfrm>
            <a:off x="4821973" y="2545997"/>
            <a:ext cx="1777547" cy="3677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Compiled App</a:t>
            </a:r>
          </a:p>
        </p:txBody>
      </p:sp>
      <p:sp>
        <p:nvSpPr>
          <p:cNvPr id="43" name="AutoShape 14"/>
          <p:cNvSpPr>
            <a:spLocks/>
          </p:cNvSpPr>
          <p:nvPr/>
        </p:nvSpPr>
        <p:spPr bwMode="auto">
          <a:xfrm>
            <a:off x="2520866" y="2346789"/>
            <a:ext cx="2043158" cy="766185"/>
          </a:xfrm>
          <a:prstGeom prst="roundRect">
            <a:avLst>
              <a:gd name="adj" fmla="val 10241"/>
            </a:avLst>
          </a:prstGeom>
          <a:gradFill rotWithShape="0">
            <a:gsLst>
              <a:gs pos="0">
                <a:srgbClr val="8CC728">
                  <a:alpha val="65999"/>
                </a:srgbClr>
              </a:gs>
              <a:gs pos="100000">
                <a:srgbClr val="66901C">
                  <a:alpha val="65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44" name="Rectangle 15"/>
          <p:cNvSpPr>
            <a:spLocks/>
          </p:cNvSpPr>
          <p:nvPr/>
        </p:nvSpPr>
        <p:spPr bwMode="auto">
          <a:xfrm>
            <a:off x="2656226" y="2545997"/>
            <a:ext cx="1777547" cy="3677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“Hybrid” App</a:t>
            </a:r>
          </a:p>
        </p:txBody>
      </p:sp>
      <p:sp>
        <p:nvSpPr>
          <p:cNvPr id="45" name="AutoShape 16"/>
          <p:cNvSpPr>
            <a:spLocks/>
          </p:cNvSpPr>
          <p:nvPr/>
        </p:nvSpPr>
        <p:spPr bwMode="auto">
          <a:xfrm>
            <a:off x="355120" y="2346789"/>
            <a:ext cx="2043158" cy="766185"/>
          </a:xfrm>
          <a:prstGeom prst="roundRect">
            <a:avLst>
              <a:gd name="adj" fmla="val 10241"/>
            </a:avLst>
          </a:prstGeom>
          <a:gradFill rotWithShape="0">
            <a:gsLst>
              <a:gs pos="0">
                <a:srgbClr val="C6FF00">
                  <a:alpha val="65999"/>
                </a:srgbClr>
              </a:gs>
              <a:gs pos="100000">
                <a:srgbClr val="81AD34">
                  <a:alpha val="65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46" name="Rectangle 17"/>
          <p:cNvSpPr>
            <a:spLocks/>
          </p:cNvSpPr>
          <p:nvPr/>
        </p:nvSpPr>
        <p:spPr bwMode="auto">
          <a:xfrm>
            <a:off x="490479" y="2545997"/>
            <a:ext cx="1777547" cy="3677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Web App</a:t>
            </a:r>
          </a:p>
        </p:txBody>
      </p:sp>
      <p:sp>
        <p:nvSpPr>
          <p:cNvPr id="47" name="AutoShape 18"/>
          <p:cNvSpPr>
            <a:spLocks/>
          </p:cNvSpPr>
          <p:nvPr/>
        </p:nvSpPr>
        <p:spPr bwMode="auto">
          <a:xfrm>
            <a:off x="355120" y="3235561"/>
            <a:ext cx="3136246" cy="766185"/>
          </a:xfrm>
          <a:prstGeom prst="roundRect">
            <a:avLst>
              <a:gd name="adj" fmla="val 10241"/>
            </a:avLst>
          </a:prstGeom>
          <a:gradFill rotWithShape="0">
            <a:gsLst>
              <a:gs pos="0">
                <a:srgbClr val="1A6DC8">
                  <a:alpha val="87999"/>
                </a:srgbClr>
              </a:gs>
              <a:gs pos="100000">
                <a:srgbClr val="294D91">
                  <a:alpha val="87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48" name="Rectangle 19"/>
          <p:cNvSpPr>
            <a:spLocks/>
          </p:cNvSpPr>
          <p:nvPr/>
        </p:nvSpPr>
        <p:spPr bwMode="auto">
          <a:xfrm>
            <a:off x="459831" y="3266210"/>
            <a:ext cx="2942147" cy="70488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Web App Runtime </a:t>
            </a:r>
            <a:r>
              <a:rPr lang="en-US" dirty="0" smtClean="0">
                <a:solidFill>
                  <a:srgbClr val="FFFFFF"/>
                </a:solidFill>
                <a:latin typeface="Apres Regular" charset="0"/>
                <a:sym typeface="Apres Regular" charset="0"/>
              </a:rPr>
              <a:t/>
            </a:r>
            <a:br>
              <a:rPr lang="en-US" dirty="0" smtClean="0">
                <a:solidFill>
                  <a:srgbClr val="FFFFFF"/>
                </a:solidFill>
                <a:latin typeface="Apres Regular" charset="0"/>
                <a:sym typeface="Apres Regular" charset="0"/>
              </a:rPr>
            </a:br>
            <a:r>
              <a:rPr lang="en-US" dirty="0" smtClean="0">
                <a:solidFill>
                  <a:srgbClr val="FFFFFF"/>
                </a:solidFill>
                <a:latin typeface="Apres Regular" charset="0"/>
                <a:sym typeface="Apres Regular" charset="0"/>
              </a:rPr>
              <a:t>(</a:t>
            </a:r>
            <a:r>
              <a:rPr lang="en-US" dirty="0" err="1">
                <a:solidFill>
                  <a:srgbClr val="FFFFFF"/>
                </a:solidFill>
                <a:latin typeface="Apres Regular" charset="0"/>
                <a:sym typeface="Apres Regular" charset="0"/>
              </a:rPr>
              <a:t>WebKit</a:t>
            </a: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 + v8)</a:t>
            </a:r>
          </a:p>
        </p:txBody>
      </p:sp>
      <p:sp>
        <p:nvSpPr>
          <p:cNvPr id="49" name="AutoShape 20"/>
          <p:cNvSpPr>
            <a:spLocks/>
          </p:cNvSpPr>
          <p:nvPr/>
        </p:nvSpPr>
        <p:spPr bwMode="auto">
          <a:xfrm>
            <a:off x="3613956" y="3235561"/>
            <a:ext cx="3136246" cy="766185"/>
          </a:xfrm>
          <a:prstGeom prst="roundRect">
            <a:avLst>
              <a:gd name="adj" fmla="val 10241"/>
            </a:avLst>
          </a:prstGeom>
          <a:gradFill rotWithShape="0">
            <a:gsLst>
              <a:gs pos="0">
                <a:srgbClr val="1A6DC8">
                  <a:alpha val="87999"/>
                </a:srgbClr>
              </a:gs>
              <a:gs pos="100000">
                <a:srgbClr val="294D91">
                  <a:alpha val="87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50" name="Rectangle 21"/>
          <p:cNvSpPr>
            <a:spLocks/>
          </p:cNvSpPr>
          <p:nvPr/>
        </p:nvSpPr>
        <p:spPr bwMode="auto">
          <a:xfrm>
            <a:off x="3718668" y="3266210"/>
            <a:ext cx="2942147" cy="70488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Compiled App </a:t>
            </a:r>
            <a:b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</a:b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Runtime</a:t>
            </a:r>
          </a:p>
        </p:txBody>
      </p:sp>
      <p:sp>
        <p:nvSpPr>
          <p:cNvPr id="51" name="AutoShape 22"/>
          <p:cNvSpPr>
            <a:spLocks/>
          </p:cNvSpPr>
          <p:nvPr/>
        </p:nvSpPr>
        <p:spPr bwMode="auto">
          <a:xfrm>
            <a:off x="355120" y="4124335"/>
            <a:ext cx="6384867" cy="766185"/>
          </a:xfrm>
          <a:prstGeom prst="roundRect">
            <a:avLst>
              <a:gd name="adj" fmla="val 10241"/>
            </a:avLst>
          </a:prstGeom>
          <a:gradFill rotWithShape="0">
            <a:gsLst>
              <a:gs pos="0">
                <a:srgbClr val="1A6DC8">
                  <a:alpha val="87999"/>
                </a:srgbClr>
              </a:gs>
              <a:gs pos="100000">
                <a:srgbClr val="294D91">
                  <a:alpha val="87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52" name="Rectangle 23"/>
          <p:cNvSpPr>
            <a:spLocks/>
          </p:cNvSpPr>
          <p:nvPr/>
        </p:nvSpPr>
        <p:spPr bwMode="auto">
          <a:xfrm>
            <a:off x="459831" y="4323543"/>
            <a:ext cx="6180551" cy="3677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UI System Manager</a:t>
            </a:r>
          </a:p>
        </p:txBody>
      </p:sp>
      <p:sp>
        <p:nvSpPr>
          <p:cNvPr id="53" name="AutoShape 24"/>
          <p:cNvSpPr>
            <a:spLocks/>
          </p:cNvSpPr>
          <p:nvPr/>
        </p:nvSpPr>
        <p:spPr bwMode="auto">
          <a:xfrm>
            <a:off x="355120" y="5013108"/>
            <a:ext cx="8560829" cy="766185"/>
          </a:xfrm>
          <a:prstGeom prst="roundRect">
            <a:avLst>
              <a:gd name="adj" fmla="val 10241"/>
            </a:avLst>
          </a:prstGeom>
          <a:gradFill rotWithShape="0">
            <a:gsLst>
              <a:gs pos="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54" name="Rectangle 25"/>
          <p:cNvSpPr>
            <a:spLocks/>
          </p:cNvSpPr>
          <p:nvPr/>
        </p:nvSpPr>
        <p:spPr bwMode="auto">
          <a:xfrm>
            <a:off x="459831" y="5212316"/>
            <a:ext cx="8325866" cy="36776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Low-level OS Components (Linux)</a:t>
            </a:r>
          </a:p>
        </p:txBody>
      </p:sp>
      <p:sp>
        <p:nvSpPr>
          <p:cNvPr id="55" name="AutoShape 26"/>
          <p:cNvSpPr>
            <a:spLocks/>
          </p:cNvSpPr>
          <p:nvPr/>
        </p:nvSpPr>
        <p:spPr bwMode="auto">
          <a:xfrm>
            <a:off x="6852360" y="2867794"/>
            <a:ext cx="960284" cy="1133952"/>
          </a:xfrm>
          <a:prstGeom prst="roundRect">
            <a:avLst>
              <a:gd name="adj" fmla="val 8171"/>
            </a:avLst>
          </a:prstGeom>
          <a:gradFill rotWithShape="0">
            <a:gsLst>
              <a:gs pos="0">
                <a:srgbClr val="1A6DC8">
                  <a:alpha val="87999"/>
                </a:srgbClr>
              </a:gs>
              <a:gs pos="100000">
                <a:srgbClr val="294D91">
                  <a:alpha val="87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56" name="Rectangle 27"/>
          <p:cNvSpPr>
            <a:spLocks/>
          </p:cNvSpPr>
          <p:nvPr/>
        </p:nvSpPr>
        <p:spPr bwMode="auto">
          <a:xfrm>
            <a:off x="6854913" y="3010814"/>
            <a:ext cx="960284" cy="8479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sz="1400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Node.js Service Runtime</a:t>
            </a:r>
          </a:p>
        </p:txBody>
      </p:sp>
      <p:sp>
        <p:nvSpPr>
          <p:cNvPr id="57" name="AutoShape 28"/>
          <p:cNvSpPr>
            <a:spLocks/>
          </p:cNvSpPr>
          <p:nvPr/>
        </p:nvSpPr>
        <p:spPr bwMode="auto">
          <a:xfrm>
            <a:off x="7935233" y="2346789"/>
            <a:ext cx="960284" cy="1654957"/>
          </a:xfrm>
          <a:prstGeom prst="roundRect">
            <a:avLst>
              <a:gd name="adj" fmla="val 8171"/>
            </a:avLst>
          </a:prstGeom>
          <a:gradFill rotWithShape="0">
            <a:gsLst>
              <a:gs pos="0">
                <a:srgbClr val="1A6DC8">
                  <a:alpha val="87999"/>
                </a:srgbClr>
              </a:gs>
              <a:gs pos="100000">
                <a:srgbClr val="294D91">
                  <a:alpha val="87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58" name="Rectangle 29"/>
          <p:cNvSpPr>
            <a:spLocks/>
          </p:cNvSpPr>
          <p:nvPr/>
        </p:nvSpPr>
        <p:spPr bwMode="auto">
          <a:xfrm>
            <a:off x="7937787" y="2745205"/>
            <a:ext cx="960284" cy="8479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90000"/>
              </a:lnSpc>
              <a:defRPr/>
            </a:pPr>
            <a:r>
              <a:rPr lang="en-US" sz="1400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Built-in </a:t>
            </a:r>
            <a:r>
              <a:rPr lang="en-US" sz="1400" dirty="0" err="1">
                <a:solidFill>
                  <a:srgbClr val="FFFFFF"/>
                </a:solidFill>
                <a:latin typeface="Apres Regular" charset="0"/>
                <a:sym typeface="Apres Regular" charset="0"/>
              </a:rPr>
              <a:t>webOS</a:t>
            </a:r>
            <a:r>
              <a:rPr lang="en-US" sz="1400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 Services</a:t>
            </a:r>
          </a:p>
        </p:txBody>
      </p:sp>
      <p:sp>
        <p:nvSpPr>
          <p:cNvPr id="59" name="AutoShape 30"/>
          <p:cNvSpPr>
            <a:spLocks/>
          </p:cNvSpPr>
          <p:nvPr/>
        </p:nvSpPr>
        <p:spPr bwMode="auto">
          <a:xfrm>
            <a:off x="6852360" y="2346789"/>
            <a:ext cx="960284" cy="439279"/>
          </a:xfrm>
          <a:prstGeom prst="roundRect">
            <a:avLst>
              <a:gd name="adj" fmla="val 17861"/>
            </a:avLst>
          </a:prstGeom>
          <a:gradFill rotWithShape="0">
            <a:gsLst>
              <a:gs pos="0">
                <a:srgbClr val="C6FF00">
                  <a:alpha val="65999"/>
                </a:srgbClr>
              </a:gs>
              <a:gs pos="100000">
                <a:srgbClr val="81AD34">
                  <a:alpha val="65999"/>
                </a:srgbClr>
              </a:gs>
            </a:gsLst>
            <a:lin ang="5400000" scaled="1"/>
          </a:gradFill>
          <a:ln w="12700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60" name="Rectangle 31"/>
          <p:cNvSpPr>
            <a:spLocks/>
          </p:cNvSpPr>
          <p:nvPr/>
        </p:nvSpPr>
        <p:spPr bwMode="auto">
          <a:xfrm>
            <a:off x="6854913" y="2285494"/>
            <a:ext cx="960284" cy="54143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35717" tIns="35717" rIns="61116" bIns="35717" anchor="ctr"/>
          <a:lstStyle/>
          <a:p>
            <a:pPr algn="ctr">
              <a:lnSpc>
                <a:spcPct val="80000"/>
              </a:lnSpc>
              <a:defRPr/>
            </a:pPr>
            <a:r>
              <a:rPr lang="en-US" sz="1400" dirty="0">
                <a:solidFill>
                  <a:srgbClr val="FFFFFF"/>
                </a:solidFill>
                <a:latin typeface="Apres Regular" charset="0"/>
                <a:sym typeface="Apres Regular" charset="0"/>
              </a:rPr>
              <a:t>JS Service</a:t>
            </a:r>
          </a:p>
        </p:txBody>
      </p:sp>
    </p:spTree>
    <p:extLst>
      <p:ext uri="{BB962C8B-B14F-4D97-AF65-F5344CB8AC3E}">
        <p14:creationId xmlns:p14="http://schemas.microsoft.com/office/powerpoint/2010/main" val="3624549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/>
      <p:bldP spid="41" grpId="0" animBg="1"/>
      <p:bldP spid="42" grpId="0"/>
      <p:bldP spid="43" grpId="0" animBg="1"/>
      <p:bldP spid="44" grpId="0"/>
      <p:bldP spid="45" grpId="0" animBg="1"/>
      <p:bldP spid="46" grpId="0"/>
      <p:bldP spid="47" grpId="0" animBg="1"/>
      <p:bldP spid="48" grpId="0"/>
      <p:bldP spid="49" grpId="0" animBg="1"/>
      <p:bldP spid="50" grpId="0"/>
      <p:bldP spid="51" grpId="0" animBg="1"/>
      <p:bldP spid="52" grpId="0"/>
      <p:bldP spid="53" grpId="0" animBg="1"/>
      <p:bldP spid="54" grpId="0"/>
      <p:bldP spid="55" grpId="0" animBg="1"/>
      <p:bldP spid="56" grpId="0"/>
      <p:bldP spid="57" grpId="0" animBg="1"/>
      <p:bldP spid="58" grpId="0"/>
      <p:bldP spid="59" grpId="0" animBg="1"/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开发基于</a:t>
            </a:r>
            <a:r>
              <a:rPr lang="en-US" altLang="zh-CN" sz="4000" dirty="0">
                <a:latin typeface="微软雅黑" pitchFamily="34" charset="-122"/>
                <a:ea typeface="微软雅黑" pitchFamily="34" charset="-122"/>
              </a:rPr>
              <a:t>WEB </a:t>
            </a:r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技术的</a:t>
            </a:r>
            <a:r>
              <a:rPr lang="en-US" altLang="zh-CN" sz="4000" dirty="0">
                <a:latin typeface="微软雅黑" pitchFamily="34" charset="-122"/>
                <a:ea typeface="微软雅黑" pitchFamily="34" charset="-122"/>
              </a:rPr>
              <a:t>WEBOS </a:t>
            </a:r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应</a:t>
            </a:r>
            <a:r>
              <a:rPr lang="zh-CN" altLang="en-US" sz="4000" dirty="0" smtClean="0">
                <a:latin typeface="微软雅黑" pitchFamily="34" charset="-122"/>
                <a:ea typeface="微软雅黑" pitchFamily="34" charset="-122"/>
              </a:rPr>
              <a:t>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Mojo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框架</a:t>
            </a:r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" name="Group 23"/>
          <p:cNvGrpSpPr/>
          <p:nvPr/>
        </p:nvGrpSpPr>
        <p:grpSpPr>
          <a:xfrm>
            <a:off x="3505200" y="1066800"/>
            <a:ext cx="5488887" cy="6363881"/>
            <a:chOff x="-554937" y="914400"/>
            <a:chExt cx="5126392" cy="5943600"/>
          </a:xfrm>
        </p:grpSpPr>
        <p:pic>
          <p:nvPicPr>
            <p:cNvPr id="5" name="Picture 4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911913" y="1905000"/>
              <a:ext cx="2146300" cy="3219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Picture 5" descr="pre2.png"/>
            <p:cNvPicPr>
              <a:picLocks noChangeAspect="1"/>
            </p:cNvPicPr>
            <p:nvPr/>
          </p:nvPicPr>
          <p:blipFill rotWithShape="1">
            <a:blip r:embed="rId3" cstate="print"/>
            <a:srcRect l="25731" r="25731"/>
            <a:stretch/>
          </p:blipFill>
          <p:spPr bwMode="auto">
            <a:xfrm>
              <a:off x="-554937" y="914400"/>
              <a:ext cx="5126392" cy="5943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593028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开发基于</a:t>
            </a:r>
            <a:r>
              <a:rPr lang="en-US" altLang="zh-CN" sz="4000" dirty="0">
                <a:latin typeface="微软雅黑" pitchFamily="34" charset="-122"/>
                <a:ea typeface="微软雅黑" pitchFamily="34" charset="-122"/>
              </a:rPr>
              <a:t>WEB </a:t>
            </a:r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技术的</a:t>
            </a:r>
            <a:r>
              <a:rPr lang="en-US" altLang="zh-CN" sz="4000" dirty="0">
                <a:latin typeface="微软雅黑" pitchFamily="34" charset="-122"/>
                <a:ea typeface="微软雅黑" pitchFamily="34" charset="-122"/>
              </a:rPr>
              <a:t>WEBOS </a:t>
            </a:r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应用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>
                <a:latin typeface="微软雅黑" pitchFamily="34" charset="-122"/>
                <a:ea typeface="微软雅黑" pitchFamily="34" charset="-122"/>
              </a:rPr>
              <a:t>Enyo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框架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Picture 4" descr="topaz_front_landscape.png"/>
          <p:cNvPicPr>
            <a:picLocks noChangeAspect="1"/>
          </p:cNvPicPr>
          <p:nvPr/>
        </p:nvPicPr>
        <p:blipFill>
          <a:blip r:embed="rId2" cstate="print"/>
          <a:srcRect l="10164" r="7632"/>
          <a:stretch>
            <a:fillRect/>
          </a:stretch>
        </p:blipFill>
        <p:spPr bwMode="auto">
          <a:xfrm>
            <a:off x="1752600" y="540416"/>
            <a:ext cx="8839200" cy="60506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186768_100_Topaz_Landscape_Email_v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86200" y="2514600"/>
            <a:ext cx="434340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85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开发基于</a:t>
            </a:r>
            <a:r>
              <a:rPr lang="en-US" altLang="zh-CN" sz="4000" dirty="0">
                <a:latin typeface="微软雅黑" pitchFamily="34" charset="-122"/>
                <a:ea typeface="微软雅黑" pitchFamily="34" charset="-122"/>
              </a:rPr>
              <a:t>WEB </a:t>
            </a:r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技术的</a:t>
            </a:r>
            <a:r>
              <a:rPr lang="en-US" altLang="zh-CN" sz="4000" dirty="0">
                <a:latin typeface="微软雅黑" pitchFamily="34" charset="-122"/>
                <a:ea typeface="微软雅黑" pitchFamily="34" charset="-122"/>
              </a:rPr>
              <a:t>WEBOS </a:t>
            </a:r>
            <a:r>
              <a:rPr lang="zh-CN" altLang="en-US" sz="4000" dirty="0">
                <a:latin typeface="微软雅黑" pitchFamily="34" charset="-122"/>
                <a:ea typeface="微软雅黑" pitchFamily="34" charset="-122"/>
              </a:rPr>
              <a:t>应用</a:t>
            </a:r>
            <a:endParaRPr lang="en-US" sz="4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Java Script Services</a:t>
            </a:r>
            <a:endParaRPr lang="en-US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Picture 3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62400" y="3304673"/>
            <a:ext cx="4876800" cy="13154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67251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4290</TotalTime>
  <Words>469</Words>
  <Application>Microsoft Office PowerPoint</Application>
  <PresentationFormat>On-screen Show (4:3)</PresentationFormat>
  <Paragraphs>76</Paragraphs>
  <Slides>13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2_Default Design</vt:lpstr>
      <vt:lpstr>WebOS 带你走进真实的 ”WEB” OS</vt:lpstr>
      <vt:lpstr>内容提要</vt:lpstr>
      <vt:lpstr>HTML5 的前世今生</vt:lpstr>
      <vt:lpstr>WEBOS + HTML5 = 新的机遇</vt:lpstr>
      <vt:lpstr>WEBOS + HTML5 = 新的机遇</vt:lpstr>
      <vt:lpstr>WEBOS + HTML5 = 新的机遇</vt:lpstr>
      <vt:lpstr>开发基于WEB 技术的WEBOS 应用</vt:lpstr>
      <vt:lpstr>开发基于WEB 技术的WEBOS 应用</vt:lpstr>
      <vt:lpstr>开发基于WEB 技术的WEBOS 应用</vt:lpstr>
      <vt:lpstr>开发基于WEB 技术的WEBOS 应用</vt:lpstr>
      <vt:lpstr>赚取零花钱的新机会（App Catalog）</vt:lpstr>
      <vt:lpstr>演示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ruzzell</dc:creator>
  <cp:lastModifiedBy>zhming</cp:lastModifiedBy>
  <cp:revision>366</cp:revision>
  <dcterms:created xsi:type="dcterms:W3CDTF">2011-02-14T17:41:10Z</dcterms:created>
  <dcterms:modified xsi:type="dcterms:W3CDTF">2011-03-21T14:23:01Z</dcterms:modified>
</cp:coreProperties>
</file>